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31" r:id="rId2"/>
    <p:sldId id="532" r:id="rId3"/>
    <p:sldId id="533" r:id="rId4"/>
    <p:sldId id="534" r:id="rId5"/>
    <p:sldId id="535" r:id="rId6"/>
    <p:sldId id="536" r:id="rId7"/>
    <p:sldId id="524" r:id="rId8"/>
    <p:sldId id="525" r:id="rId9"/>
    <p:sldId id="526" r:id="rId10"/>
    <p:sldId id="527" r:id="rId11"/>
    <p:sldId id="528" r:id="rId12"/>
    <p:sldId id="529" r:id="rId13"/>
    <p:sldId id="520" r:id="rId14"/>
    <p:sldId id="389" r:id="rId15"/>
    <p:sldId id="390" r:id="rId16"/>
    <p:sldId id="391" r:id="rId17"/>
    <p:sldId id="392" r:id="rId18"/>
    <p:sldId id="410" r:id="rId19"/>
    <p:sldId id="411" r:id="rId20"/>
    <p:sldId id="412" r:id="rId21"/>
    <p:sldId id="511" r:id="rId22"/>
    <p:sldId id="506" r:id="rId23"/>
    <p:sldId id="508" r:id="rId24"/>
    <p:sldId id="509" r:id="rId25"/>
    <p:sldId id="510" r:id="rId26"/>
    <p:sldId id="413" r:id="rId27"/>
    <p:sldId id="414" r:id="rId28"/>
    <p:sldId id="415" r:id="rId29"/>
    <p:sldId id="512" r:id="rId30"/>
    <p:sldId id="513" r:id="rId31"/>
    <p:sldId id="514" r:id="rId32"/>
    <p:sldId id="515" r:id="rId33"/>
    <p:sldId id="516" r:id="rId34"/>
    <p:sldId id="416" r:id="rId35"/>
    <p:sldId id="417" r:id="rId36"/>
    <p:sldId id="418" r:id="rId37"/>
    <p:sldId id="419" r:id="rId38"/>
    <p:sldId id="422" r:id="rId39"/>
    <p:sldId id="433" r:id="rId40"/>
    <p:sldId id="424" r:id="rId41"/>
    <p:sldId id="426" r:id="rId42"/>
    <p:sldId id="428" r:id="rId43"/>
    <p:sldId id="429" r:id="rId44"/>
    <p:sldId id="430" r:id="rId45"/>
    <p:sldId id="517" r:id="rId46"/>
    <p:sldId id="518" r:id="rId47"/>
    <p:sldId id="519" r:id="rId48"/>
    <p:sldId id="478" r:id="rId49"/>
    <p:sldId id="394" r:id="rId50"/>
    <p:sldId id="395" r:id="rId51"/>
    <p:sldId id="396" r:id="rId52"/>
    <p:sldId id="397" r:id="rId53"/>
    <p:sldId id="398" r:id="rId54"/>
    <p:sldId id="489" r:id="rId55"/>
    <p:sldId id="500" r:id="rId56"/>
    <p:sldId id="490" r:id="rId57"/>
    <p:sldId id="491" r:id="rId58"/>
    <p:sldId id="492" r:id="rId59"/>
    <p:sldId id="493" r:id="rId60"/>
    <p:sldId id="494" r:id="rId61"/>
    <p:sldId id="495" r:id="rId62"/>
    <p:sldId id="496" r:id="rId63"/>
    <p:sldId id="497" r:id="rId64"/>
    <p:sldId id="400" r:id="rId65"/>
    <p:sldId id="399" r:id="rId66"/>
    <p:sldId id="499" r:id="rId67"/>
    <p:sldId id="498" r:id="rId68"/>
    <p:sldId id="484" r:id="rId69"/>
    <p:sldId id="485" r:id="rId70"/>
    <p:sldId id="486" r:id="rId71"/>
    <p:sldId id="434" r:id="rId72"/>
    <p:sldId id="435" r:id="rId73"/>
    <p:sldId id="436" r:id="rId74"/>
    <p:sldId id="442" r:id="rId75"/>
    <p:sldId id="443" r:id="rId76"/>
    <p:sldId id="530" r:id="rId77"/>
    <p:sldId id="444" r:id="rId78"/>
    <p:sldId id="501" r:id="rId79"/>
    <p:sldId id="445" r:id="rId80"/>
    <p:sldId id="446" r:id="rId81"/>
    <p:sldId id="447" r:id="rId82"/>
    <p:sldId id="448" r:id="rId83"/>
    <p:sldId id="449" r:id="rId84"/>
    <p:sldId id="450" r:id="rId85"/>
    <p:sldId id="451" r:id="rId86"/>
    <p:sldId id="505" r:id="rId87"/>
    <p:sldId id="452" r:id="rId88"/>
    <p:sldId id="453" r:id="rId89"/>
    <p:sldId id="454" r:id="rId90"/>
    <p:sldId id="502" r:id="rId91"/>
    <p:sldId id="504" r:id="rId92"/>
    <p:sldId id="46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72A3-EE2A-4BD5-8912-E03952109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BE959-563F-45BF-8257-E43D1C58B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EFCC9-4A22-4FF7-A5DD-22FEF331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C0A1-563A-4E72-BA54-72AD199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CF90-9A9A-49B9-B85F-29DEDAEA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9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3438-771A-4D5D-AA39-7B1F8A16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F76B7-0CD7-40AC-86D7-31C02DFB6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EB73E-3B79-40F8-AD76-F372B16DB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BEE0C-BD91-4427-B092-E819F74D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E56B9-45A9-4F24-95CB-74DC343E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4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47357-F345-400E-8312-9E29C7293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F34-F5AD-45C2-A25F-7481B8191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01FBF-4284-4615-943D-2BD3C3AF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1AC31-2DED-4DCF-9CEC-2D7FA8A0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B8325-CBF0-47A7-829E-9E39D440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B6DA-DCCA-4D5F-A947-DB1B0BF4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11237-3D88-4E66-8144-0FAE36E4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65177-0D74-465A-B153-49A7B926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72865-4413-4EEF-9592-2D0EC187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B91B-6B63-466B-9085-41A3C673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8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B78F-7CA4-4DAC-A21D-8569FFCB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A974A-6633-443B-A9E5-709AD5DD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E2B53-3286-4BB4-8457-28FB069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EBAE-5FB8-4664-8392-9E412DF3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E1C4C-E5C4-4821-9A69-F8E0FC30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8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E395-B38D-447A-9FD3-2CA39D25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E610D-A996-4040-A2CB-BAFF07F16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47B23-B77A-4968-AD9F-262A64B1F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EC846-29DA-49B9-BC73-FD05A281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AF691-A462-41B8-9C5B-669FF7E3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1FE28-74D3-4200-A5F2-2DF93997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2E91-4965-4BD6-8A5C-5492BC30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A999D-A61B-4267-8697-824682B65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EBD10-3CCA-40EC-B9D1-1C65601B2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03E56-5AC8-4E7F-938F-B6588999E1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AE26D-931B-476C-8C3C-AACEBE33E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E3D09-E284-4BDC-B72B-9C3397F9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31CF3-13F3-451A-88DE-0ADE2B31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1C669-C374-46D9-B71D-B0940CD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BEA7-3264-4B5E-9EE1-6795946D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FC4A4-128D-4394-8701-BDB6CED5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277D5-99A8-41D7-87ED-7C6F7B66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6BEAC-9FB7-46EA-86AB-7C9796B9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4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F746C-B224-41AF-92BB-B9E4E9E9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795BD-49A2-487A-807F-81A6B9E9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3AFA-D1B1-444E-8A74-550F1B40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E587-343D-49A0-85EE-8E81319CC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47FF-8DD9-463A-B561-150FFDB4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C591B-BBC8-4A46-A0A6-5D94D88EC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0B0CA-C7C6-4B10-A14B-6FC9D9C13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CBE53-04DC-4202-B21E-14832F5B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B80C2-2210-423C-8850-AC162188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17C1-88BD-4C40-B0AF-232CEEBE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2516C-D053-4386-B5EC-106DFF8C1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6721A-26DA-4EF8-B681-B208EC04E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6B7B2-39D3-4864-8834-D3F506B0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3DF0B-B38F-4524-B024-9C4FF781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7DF22-D156-4B99-AC70-5B8EFE6A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104187-C2A5-49BC-98EC-F30A2C20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B065-941C-418C-8D52-6287A603E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2C65-C0A9-4AFC-AE64-748017049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802A-F69F-4EA8-8C07-01667E55C5B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C759-BAE5-4265-BCC0-C1E386EF0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FD058-25A3-49BE-B0D4-B687E7E03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5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c.springsource.org/spring-data/data-commons/docs/current/api/org/springframework/data/repository/CrudRepository.html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tatic.springsource.org/spring-data/data-jpa/docs/current/api/org/springframework/data/jpa/repository/JpaRepository.html" TargetMode="External"/><Relationship Id="rId4" Type="http://schemas.openxmlformats.org/officeDocument/2006/relationships/hyperlink" Target="http://static.springsource.org/spring-data/data-commons/docs/current/api/org/springframework/data/repository/PagingAndSortingRepository.html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BA0B7-16C3-4A37-A553-BE1E6D2A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8" y="561974"/>
            <a:ext cx="12094864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03C268-26EE-4A61-AC39-B5961E98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18" y="409392"/>
            <a:ext cx="9960964" cy="6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4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EE4DD-176E-431D-9F26-2288B1BA1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46" y="409392"/>
            <a:ext cx="10087508" cy="6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54271-795C-4E01-8187-07B2A1D8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409393"/>
            <a:ext cx="11972925" cy="2333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E3CFE0-5A75-46AF-9DA2-626149A528D0}"/>
              </a:ext>
            </a:extLst>
          </p:cNvPr>
          <p:cNvSpPr txBox="1"/>
          <p:nvPr/>
        </p:nvSpPr>
        <p:spPr>
          <a:xfrm>
            <a:off x="815131" y="3419763"/>
            <a:ext cx="11274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https://docs.spring.io/spring-data/jpa/docs/current/reference/html/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394636" y="4705761"/>
            <a:ext cx="112808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Note: You can also use </a:t>
            </a:r>
            <a:r>
              <a:rPr lang="en-US" sz="3000" dirty="0" err="1">
                <a:solidFill>
                  <a:srgbClr val="00B050"/>
                </a:solidFill>
              </a:rPr>
              <a:t>readBy</a:t>
            </a:r>
            <a:r>
              <a:rPr lang="en-US" sz="3000" dirty="0">
                <a:solidFill>
                  <a:srgbClr val="00B050"/>
                </a:solidFill>
              </a:rPr>
              <a:t>, </a:t>
            </a:r>
            <a:r>
              <a:rPr lang="en-US" sz="3000" dirty="0" err="1">
                <a:solidFill>
                  <a:srgbClr val="00B050"/>
                </a:solidFill>
              </a:rPr>
              <a:t>getBy</a:t>
            </a:r>
            <a:r>
              <a:rPr lang="en-US" sz="3000" dirty="0">
                <a:solidFill>
                  <a:srgbClr val="00B050"/>
                </a:solidFill>
              </a:rPr>
              <a:t>, and </a:t>
            </a:r>
            <a:r>
              <a:rPr lang="en-US" sz="3000" dirty="0" err="1">
                <a:solidFill>
                  <a:srgbClr val="00B050"/>
                </a:solidFill>
              </a:rPr>
              <a:t>queryBy</a:t>
            </a:r>
            <a:r>
              <a:rPr lang="en-US" sz="3000" dirty="0">
                <a:solidFill>
                  <a:srgbClr val="00B05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in place of </a:t>
            </a:r>
            <a:r>
              <a:rPr lang="en-US" sz="3000" dirty="0" err="1">
                <a:solidFill>
                  <a:srgbClr val="FF0000"/>
                </a:solidFill>
              </a:rPr>
              <a:t>findBy</a:t>
            </a:r>
            <a:r>
              <a:rPr lang="en-US" sz="3000" dirty="0">
                <a:solidFill>
                  <a:srgbClr val="FF0000"/>
                </a:solidFill>
              </a:rPr>
              <a:t> and Spring Data JPA would behave the same. For example, </a:t>
            </a:r>
            <a:r>
              <a:rPr lang="en-US" sz="3000" dirty="0" err="1">
                <a:solidFill>
                  <a:srgbClr val="FF0000"/>
                </a:solidFill>
              </a:rPr>
              <a:t>readByName</a:t>
            </a:r>
            <a:r>
              <a:rPr lang="en-US" sz="3000" dirty="0">
                <a:solidFill>
                  <a:srgbClr val="FF0000"/>
                </a:solidFill>
              </a:rPr>
              <a:t>(String name) is equivalent to </a:t>
            </a:r>
            <a:r>
              <a:rPr lang="en-US" sz="3000" dirty="0" err="1">
                <a:solidFill>
                  <a:srgbClr val="FF0000"/>
                </a:solidFill>
              </a:rPr>
              <a:t>findByName</a:t>
            </a:r>
            <a:r>
              <a:rPr lang="en-US" sz="3000" dirty="0">
                <a:solidFill>
                  <a:srgbClr val="FF0000"/>
                </a:solidFill>
              </a:rPr>
              <a:t>(String name).</a:t>
            </a:r>
          </a:p>
        </p:txBody>
      </p:sp>
    </p:spTree>
    <p:extLst>
      <p:ext uri="{BB962C8B-B14F-4D97-AF65-F5344CB8AC3E}">
        <p14:creationId xmlns:p14="http://schemas.microsoft.com/office/powerpoint/2010/main" val="258138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6551D-10F4-473E-9E3D-036F13D7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4" y="819150"/>
            <a:ext cx="11299751" cy="6038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619500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</p:spTree>
    <p:extLst>
      <p:ext uri="{BB962C8B-B14F-4D97-AF65-F5344CB8AC3E}">
        <p14:creationId xmlns:p14="http://schemas.microsoft.com/office/powerpoint/2010/main" val="242010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6C6CE7-9C74-4BBD-B682-5345AC8AC3B1}"/>
              </a:ext>
            </a:extLst>
          </p:cNvPr>
          <p:cNvSpPr/>
          <p:nvPr/>
        </p:nvSpPr>
        <p:spPr>
          <a:xfrm>
            <a:off x="3619500" y="0"/>
            <a:ext cx="5391150" cy="5681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A7FB3-A1BC-4F20-8A26-F5ED5E31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69" y="781234"/>
            <a:ext cx="11200861" cy="60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302F96-3E0D-484A-9671-836D66064B05}"/>
              </a:ext>
            </a:extLst>
          </p:cNvPr>
          <p:cNvSpPr/>
          <p:nvPr/>
        </p:nvSpPr>
        <p:spPr>
          <a:xfrm>
            <a:off x="3619500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41840-9394-4E90-A585-977045A0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8" y="1065320"/>
            <a:ext cx="11137264" cy="57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9B285-55C3-4CFC-BDF0-737D46F98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42" y="0"/>
            <a:ext cx="428714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0DA743-F5B1-4302-83A1-32041CDB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19" y="0"/>
            <a:ext cx="622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0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F73B8-5246-454F-96C9-2AD9A37B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392"/>
            <a:ext cx="12192000" cy="60392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</p:spTree>
    <p:extLst>
      <p:ext uri="{BB962C8B-B14F-4D97-AF65-F5344CB8AC3E}">
        <p14:creationId xmlns:p14="http://schemas.microsoft.com/office/powerpoint/2010/main" val="3844716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E33B2-A51B-4C6D-B337-F192475F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213"/>
            <a:ext cx="12192000" cy="579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8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F6926-C40D-4A9B-81A2-07A6D05C3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33" y="648070"/>
            <a:ext cx="6352008" cy="61566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767602-3757-49C9-B1EB-83D5F69C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313" y="594803"/>
            <a:ext cx="6264687" cy="62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4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5793B-B8B0-4B4C-9997-17DE666E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7" y="609600"/>
            <a:ext cx="11849325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4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9A7800-760E-4388-9157-B607A619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911"/>
            <a:ext cx="12192000" cy="417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FD4A4-C12E-4F6A-9A26-72EC561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5523"/>
            <a:ext cx="11942916" cy="33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0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7" y="629335"/>
            <a:ext cx="11600872" cy="58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25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08" y="840852"/>
            <a:ext cx="11616501" cy="49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39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3" y="937346"/>
            <a:ext cx="11479011" cy="52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589597"/>
            <a:ext cx="11179319" cy="60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99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4" y="551621"/>
            <a:ext cx="11405982" cy="58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81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91A34-0AE6-41E9-8B6A-AFA89843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272"/>
            <a:ext cx="12192000" cy="60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58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FCB4A-8517-4252-A05D-012A95FD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066"/>
            <a:ext cx="12192000" cy="61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79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89708-1EDC-430B-9673-5CE3DB4B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44" y="623675"/>
            <a:ext cx="12192000" cy="58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97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3B3F4B-C407-47A2-9E91-0342FDD9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21" y="587572"/>
            <a:ext cx="12192000" cy="60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77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5DAF-95F1-40FA-B477-2364D4BA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09392"/>
            <a:ext cx="10896600" cy="6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65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6465B-A92C-4C6B-BD5E-F0C46CB9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630"/>
            <a:ext cx="12192000" cy="59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90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88E02-AC0D-4691-8D7F-641FCB6B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091"/>
            <a:ext cx="12192000" cy="54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8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50C11-A7B6-4325-8CC4-1E8AEF5C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4600575"/>
            <a:ext cx="11022229" cy="225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49931-3C4A-4EBE-AE7B-1E1C2599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319087"/>
            <a:ext cx="11801475" cy="44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07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0EBD2-00A0-4447-ABF8-602B0A92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393"/>
            <a:ext cx="12192000" cy="66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58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BAA9C8-76FF-4F96-8503-30B4823B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740"/>
            <a:ext cx="12192000" cy="55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48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196BDB-F96C-4368-9293-146EC9DF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581"/>
            <a:ext cx="12192000" cy="57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42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217048-0BFB-4D7A-BC8E-F381A8012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475"/>
            <a:ext cx="12192000" cy="60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62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4BEA70-65FD-446B-8012-34C0741B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" y="877893"/>
            <a:ext cx="12192000" cy="598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17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82BF9D-4A82-453A-98F9-3C34D711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812"/>
            <a:ext cx="12192000" cy="49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17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3BFB2-3650-4BD2-99E7-84093FBD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688"/>
            <a:ext cx="12192000" cy="1684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6B783-9871-406D-936D-8FAC838A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1288"/>
            <a:ext cx="12192000" cy="3638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58030-E90D-4253-9570-B732EC8A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5069149"/>
            <a:ext cx="5448300" cy="157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A2375-91F9-4771-82FC-F8CE3562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125"/>
            <a:ext cx="121920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20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283F4-1F8E-4C44-9C70-8C6B2959D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199"/>
            <a:ext cx="12192000" cy="59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45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6FF5D-C7BF-4FD2-812D-E90633C5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470"/>
            <a:ext cx="12192000" cy="59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927C14-86CE-4D84-9064-3677B8EB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57" y="847078"/>
            <a:ext cx="9582150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8A56E1-0837-4990-93F3-5CA4AFD79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4966"/>
            <a:ext cx="12192000" cy="39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88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575696-17B0-41CB-83C2-09636DFA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53" y="573511"/>
            <a:ext cx="4638675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5097A-2E25-4053-9B37-905BDC6D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1" y="2242513"/>
            <a:ext cx="5924457" cy="2181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CDC6FB-A782-441A-9E32-97D12BF4F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0" y="1717412"/>
            <a:ext cx="1333500" cy="6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90586-DAE3-426D-A020-EF3E92755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7" y="4423738"/>
            <a:ext cx="11972925" cy="31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36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9DA48-EC2B-4054-9ECF-07E0ED3D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820"/>
            <a:ext cx="12192000" cy="2913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78D408-75CF-4D97-9320-631CB0E94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" y="3591478"/>
            <a:ext cx="12192000" cy="32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36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735DA3-1631-43C8-8499-8BB8270B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" y="1058130"/>
            <a:ext cx="12192000" cy="3463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F7A3AF-09E6-47B1-89DF-474B1FE6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" y="4589755"/>
            <a:ext cx="12192000" cy="3067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F2E67C-A6E9-4696-88A9-88120FB66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24" y="405149"/>
            <a:ext cx="42481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32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FC5AD-D330-4053-939A-157A65CD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" y="984142"/>
            <a:ext cx="12192000" cy="592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D6E7CC-B3D7-4053-91F8-2683325F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409393"/>
            <a:ext cx="2533650" cy="542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A5C361-0BA2-4331-A10D-575879116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1815"/>
            <a:ext cx="12192000" cy="1151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20675-1FB1-4495-9B33-15D1A41BF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87" y="1692990"/>
            <a:ext cx="2562225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50CCD9-2F89-438E-9CD8-DBBD33823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84107"/>
            <a:ext cx="12192000" cy="2886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AE673-DAA0-40A2-872B-CED43980E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999" y="3190875"/>
            <a:ext cx="40386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68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</p:spTree>
    <p:extLst>
      <p:ext uri="{BB962C8B-B14F-4D97-AF65-F5344CB8AC3E}">
        <p14:creationId xmlns:p14="http://schemas.microsoft.com/office/powerpoint/2010/main" val="38737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</a:t>
            </a:r>
            <a:r>
              <a:rPr lang="en-US" dirty="0" err="1">
                <a:solidFill>
                  <a:srgbClr val="FF0000"/>
                </a:solidFill>
              </a:rPr>
              <a:t>NamedQuery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ACEC5-075C-4274-84F5-23255943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393"/>
            <a:ext cx="12192000" cy="4430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3F4A9-FD7A-4A20-8030-68C245C2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46" y="4790197"/>
            <a:ext cx="10496550" cy="158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29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998F93-A87A-4B0C-A7C6-58DB9005C2E8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2FEA1-D7CE-4461-812A-A245C336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493863"/>
            <a:ext cx="11991311" cy="4282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4E17FC-5859-4E1B-9039-1A2B6371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31" y="4106712"/>
            <a:ext cx="106394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0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80C87-1419-4763-AC4B-536BD9F0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2192000" cy="60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95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AB0FA1-C99A-43A7-A19A-F8B0FF7ECE4B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64EB3-B9C3-462D-AB27-E85D3C68D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393"/>
            <a:ext cx="12192000" cy="4659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62092-AC7C-47C7-A41A-58360530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9633"/>
            <a:ext cx="12192000" cy="738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8F091-1DBD-47E9-8980-71390D6B6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8" y="5267867"/>
            <a:ext cx="11849100" cy="15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41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6142AF-A130-452F-8F61-F0FCB298F50C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1E132-C4F9-4C21-BACE-D864841B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618"/>
            <a:ext cx="12192000" cy="51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01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EBC5F4-3C17-42EB-B549-6D0A6E54A82C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3E77F-9D5D-4448-BFB1-9930B2B4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855"/>
            <a:ext cx="12192000" cy="2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64161-CBBC-4771-9071-1EAFCC28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5855"/>
            <a:ext cx="12192000" cy="263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61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5980A-516D-4DFB-B9DF-A451316B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393"/>
            <a:ext cx="12192000" cy="3190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DA9CF-1EE7-4734-AF0F-ABE6BA561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56" y="3966789"/>
            <a:ext cx="10736062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43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 – Many to Many 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73946-CA08-48F2-8B20-AD79C164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704850"/>
            <a:ext cx="10372725" cy="61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172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 – Many to Many 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17A27-F67B-4F40-83FA-32016969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79"/>
            <a:ext cx="12192000" cy="58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07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EEE1A-AB31-4D49-ADB7-D9A1783D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4738"/>
            <a:ext cx="12192000" cy="3573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E411BC-85A8-4086-8EA7-7EF3BD5B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586481"/>
            <a:ext cx="11368088" cy="28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FFAB3-4F34-4E90-A7B3-100455F3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12192000" cy="4713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255549-72D7-43F2-9929-9875E442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86375"/>
            <a:ext cx="121920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65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90FDA-CC8F-4FCE-86A7-DF11058F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487"/>
            <a:ext cx="12192000" cy="3175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23EE3D-D0FB-4072-89C6-2C2A3F626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4807363"/>
            <a:ext cx="60769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78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04F20-CF36-4C3C-B3AC-6EF59B9C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484274"/>
            <a:ext cx="12192000" cy="4764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304211-3CF7-4A17-B62B-293330767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5248275"/>
            <a:ext cx="12192000" cy="157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2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346F4-7477-4473-9626-34174EA5F90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Spring JPA – Data Retrieval</a:t>
            </a:r>
          </a:p>
        </p:txBody>
      </p:sp>
    </p:spTree>
    <p:extLst>
      <p:ext uri="{BB962C8B-B14F-4D97-AF65-F5344CB8AC3E}">
        <p14:creationId xmlns:p14="http://schemas.microsoft.com/office/powerpoint/2010/main" val="3853956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1A129-D4B4-42FE-87A8-8C8F8C2D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981"/>
            <a:ext cx="12192000" cy="61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34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2B9F3-6734-44F4-9256-88574B5B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448"/>
            <a:ext cx="12192000" cy="50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02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589DF-AA38-4A4E-811A-B6C30079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962"/>
            <a:ext cx="104489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32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9E9CA-4A0C-4659-9916-60F3CBD68AB0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3677D-BA39-439D-BB12-AA59CBAB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345"/>
            <a:ext cx="12192000" cy="55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93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Named Native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B0462-DBE8-4814-BFDE-94FD5B8A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585"/>
            <a:ext cx="12192000" cy="58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90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7328B4-F14A-40B3-8799-ACD1375D618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Named Native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5F922-B7D0-497E-8BBE-A6BCA5F0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572"/>
            <a:ext cx="12192000" cy="515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6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7328B4-F14A-40B3-8799-ACD1375D618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Named Native Query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320F5-3A30-4BC8-9AD6-7852E534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5" y="550675"/>
            <a:ext cx="12192000" cy="2118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6EDD3-090E-48D8-8C05-1E16BFA3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0" y="2678572"/>
            <a:ext cx="12192000" cy="418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78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7328B4-F14A-40B3-8799-ACD1375D6184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Named Native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C66A2-5C92-477C-B1E5-DC9B0E71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037107"/>
            <a:ext cx="12192000" cy="234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44828-2275-4A43-A161-186A9B35A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546850"/>
            <a:ext cx="117252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52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4ADAA-876B-49FC-88B1-07020E8E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192"/>
            <a:ext cx="12192000" cy="60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55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855F2-ABAD-4848-A561-F6826952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04"/>
            <a:ext cx="12192000" cy="34064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FABDCE-68BB-4860-8E1D-1BFD4889D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4002"/>
            <a:ext cx="12192000" cy="20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6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2B2B0-87BD-40F3-810C-2A0F088C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3" y="495300"/>
            <a:ext cx="10306114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3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B513E-3BAD-4D54-948C-0A92BF98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593"/>
            <a:ext cx="12192000" cy="2464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F01E73-E78C-4EDA-9C5C-FA22A841A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946772"/>
            <a:ext cx="120205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11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Example-QUERY Annotation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2457A6-0E79-4B23-9C78-AA01F63F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241"/>
            <a:ext cx="12192000" cy="52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41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D1C09-A33C-4DCB-9622-05BBAC3D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582"/>
            <a:ext cx="12192000" cy="59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999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Native SQL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D3BB5E-627A-4E28-ABF7-4DA5A2BB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81240"/>
            <a:ext cx="12112101" cy="2117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B7A46A-7685-4347-BDB4-5E9273B57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3" y="3569748"/>
            <a:ext cx="109918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89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Example- Native SQL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08946-FDC8-43AB-87E3-7FAB473E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074"/>
            <a:ext cx="12192000" cy="3637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17A370-E66A-4BB6-80A7-9DDF9201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1878"/>
            <a:ext cx="12192000" cy="18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Special Parameter Handling – Pagination &amp; Sorting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CAD10-0D48-4BD7-9686-8381B34A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0" y="508837"/>
            <a:ext cx="10993700" cy="5238750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 rot="10800000" flipV="1">
            <a:off x="417250" y="5739893"/>
            <a:ext cx="1119285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A 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 knows about the total number of elements and pages available. It does so by the infrastructure triggering a count query to calculate the overall number. As this might be expensive depending on the store used, 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 can be used as return instead. A 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 only knows about whether there’s a next 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cs typeface="Arial" panose="020B0604020202020204" pitchFamily="34" charset="0"/>
              </a:rPr>
              <a:t> available which might be just sufficient when walking through a larger result set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70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JPA Repository vs CRUD Repository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84" y="612594"/>
            <a:ext cx="6648450" cy="6009880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227782" y="597518"/>
            <a:ext cx="6576291" cy="22775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CrudRepository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inherit"/>
                <a:cs typeface="Arial" panose="020B0604020202020204" pitchFamily="34" charset="0"/>
              </a:rPr>
              <a:t> mainly provides CRUD functions.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inheri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PagingAndSortingRepository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inherit"/>
                <a:cs typeface="Arial" panose="020B0604020202020204" pitchFamily="34" charset="0"/>
              </a:rPr>
              <a:t> provides methods to do pagination and sorting records.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inheri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sng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5"/>
              </a:rPr>
              <a:t>JpaRepository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inherit"/>
                <a:cs typeface="Arial" panose="020B0604020202020204" pitchFamily="34" charset="0"/>
              </a:rPr>
              <a:t> provides some JPA-related methods such as flushing the persistence context and deleting records in a batch.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 rot="10800000" flipV="1">
            <a:off x="6150543" y="4471931"/>
            <a:ext cx="5842534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cs typeface="Arial" panose="020B0604020202020204" pitchFamily="34" charset="0"/>
              </a:rPr>
              <a:t>Because of the inheritance mentioned above, 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JpaRepository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cs typeface="Arial" panose="020B0604020202020204" pitchFamily="34" charset="0"/>
              </a:rPr>
              <a:t> will have all the functions of 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CrudRepository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cs typeface="Arial" panose="020B0604020202020204" pitchFamily="34" charset="0"/>
              </a:rPr>
              <a:t> and 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PagingAndSortingRepository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cs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solidFill>
                <a:srgbClr val="7030A0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cs typeface="Arial" panose="020B0604020202020204" pitchFamily="34" charset="0"/>
              </a:rPr>
              <a:t>So if you don't need the repository to have the functions provided by 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JpaRepository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cs typeface="Arial" panose="020B0604020202020204" pitchFamily="34" charset="0"/>
              </a:rPr>
              <a:t> and 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PagingAndSortingRepository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cs typeface="Arial" panose="020B0604020202020204" pitchFamily="34" charset="0"/>
              </a:rPr>
              <a:t> , use 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CrudRepository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Special Parameter Handling – Pagination &amp; Sorting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1ABE4-2BBC-4251-8B4E-0BEE1BFA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" y="587576"/>
            <a:ext cx="12192000" cy="60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9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Special Parameter Handling – Pagination &amp; Sorting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1ABE4-2BBC-4251-8B4E-0BEE1BFA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" y="587576"/>
            <a:ext cx="12192000" cy="6082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D090F2-83D7-4377-84A8-D0C7687A1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3" y="471537"/>
            <a:ext cx="12062997" cy="32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7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Special Parameter Handling – Pagination &amp; Sorting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9BFBAC-01E4-4702-AAFE-8C16B49F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213"/>
            <a:ext cx="12192000" cy="2269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F8B91-DB9E-43A8-B646-AE1737A7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5" y="509587"/>
            <a:ext cx="2724150" cy="80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D99FB-F822-416E-AFFA-B70729A04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6472"/>
            <a:ext cx="12192000" cy="1036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81662-5018-43FC-AF53-785D83F14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925" y="2486989"/>
            <a:ext cx="2571750" cy="70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93249-EE0A-4EE6-8844-2A1A69837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" y="3771899"/>
            <a:ext cx="119348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00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38CEE8-F79D-4E81-8B84-CAEDB084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86" y="409392"/>
            <a:ext cx="10086628" cy="6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0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Special Parameter Handling – Pagination &amp; Sorting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AB6A3-4E4E-40EF-A444-F283BA80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1"/>
            <a:ext cx="12192000" cy="61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909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Special Parameter Handling – Pagination &amp; Sorting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703F5-D740-45F4-BE3B-958381F6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171575"/>
            <a:ext cx="106489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27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Special Parameter Handling – Pagination &amp; Sorting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77B6A-1C7A-4DA3-8247-DA7A270A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016"/>
            <a:ext cx="12192000" cy="3496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EA512-68C7-45C4-9D29-FE254C408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037" y="409393"/>
            <a:ext cx="3895725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073910-C201-4114-A710-CE7E45205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6290"/>
            <a:ext cx="12192000" cy="197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98290D-41BD-480B-BB83-866B82513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0" y="3711867"/>
            <a:ext cx="26289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BC4FB-D186-4AB6-ABA4-606663168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6170508"/>
            <a:ext cx="12192000" cy="96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3B191-6348-4D34-9411-1C4341F3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149" y="5723217"/>
            <a:ext cx="2571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Special Parameter Handling – Pagination &amp; Sorting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F149B6-B932-47F4-A350-72927DBC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1"/>
            <a:ext cx="12192000" cy="62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1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ASYNC QUERY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4CE8D-FC25-4929-A4E5-31CAA447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009650"/>
            <a:ext cx="110299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5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ASYNC QUERY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C7F6CD-9944-4A29-8359-BE0D7B08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911"/>
            <a:ext cx="12192000" cy="60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ASYNC QUERY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770A7-8E52-4F5A-866B-302FD054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293"/>
            <a:ext cx="12192000" cy="2608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5D1C03-6888-4BBB-ADBF-2003FBCC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4799"/>
            <a:ext cx="11182350" cy="2045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D2FE4-BB74-4186-B4C8-0F0CB4C0F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2" y="3573977"/>
            <a:ext cx="110680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2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ASYNC QUERY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4A75C1-A39A-4BF5-81F0-3BD84DED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68"/>
            <a:ext cx="12192000" cy="3368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EADABE-0A7A-4FC8-A597-87FC7D6A2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" y="3076575"/>
            <a:ext cx="12192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ASYNC QUERY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FE435E-2D61-417D-A241-B684C3DB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825"/>
            <a:ext cx="12192000" cy="641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ASYNC QUERY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3F50BE-8D36-4BD2-9552-26490B4A0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323974"/>
            <a:ext cx="109632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6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874FE-7199-4FEF-8C7F-8F92A720F766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Spring JPA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681F7-5E0D-480B-8FD8-8C4880ED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91" y="409392"/>
            <a:ext cx="11170418" cy="64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ASYNC QUERY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747F2-56AA-4DEA-B37E-D38E8D3A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077"/>
            <a:ext cx="12192000" cy="592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71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3619500" y="1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ASYNC QUERY RESULTS- Custom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E1072-751E-40E3-9081-A4BF3515F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5" y="409393"/>
            <a:ext cx="12192000" cy="4486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5F49C-F27F-4D66-A354-340AB7F0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5545"/>
            <a:ext cx="12192000" cy="1402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6374F-D2AC-4B56-9AE8-3694260A3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5009541"/>
            <a:ext cx="2762250" cy="590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018F1-1A14-4A4B-A62B-FA8394143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12" y="636969"/>
            <a:ext cx="40100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58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885536" y="652646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Asynch</a:t>
            </a:r>
            <a:r>
              <a:rPr lang="en-US" dirty="0" smtClean="0">
                <a:solidFill>
                  <a:srgbClr val="FF0000"/>
                </a:solidFill>
              </a:rPr>
              <a:t> Results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615270"/>
              </p:ext>
            </p:extLst>
          </p:nvPr>
        </p:nvGraphicFramePr>
        <p:xfrm>
          <a:off x="6539346" y="616836"/>
          <a:ext cx="57689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Packager Shell Object" showAsIcon="1" r:id="rId3" imgW="2983680" imgH="481320" progId="Package">
                  <p:embed/>
                </p:oleObj>
              </mc:Choice>
              <mc:Fallback>
                <p:oleObj name="Packager Shell Object" showAsIcon="1" r:id="rId3" imgW="298368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39346" y="616836"/>
                        <a:ext cx="5768975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D0B4DC8-E01E-4B02-B9F3-D2C143EFD80A}"/>
              </a:ext>
            </a:extLst>
          </p:cNvPr>
          <p:cNvSpPr/>
          <p:nvPr/>
        </p:nvSpPr>
        <p:spPr>
          <a:xfrm>
            <a:off x="1065645" y="2412173"/>
            <a:ext cx="5391150" cy="409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Pagination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731336"/>
              </p:ext>
            </p:extLst>
          </p:nvPr>
        </p:nvGraphicFramePr>
        <p:xfrm>
          <a:off x="7994073" y="230375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Packager Shell Object" showAsIcon="1" r:id="rId5" imgW="914400" imgH="806400" progId="Package">
                  <p:embed/>
                </p:oleObj>
              </mc:Choice>
              <mc:Fallback>
                <p:oleObj name="Packager Shell Object" showAsIcon="1" r:id="rId5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94073" y="230375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52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16624</TotalTime>
  <Words>559</Words>
  <Application>Microsoft Office PowerPoint</Application>
  <PresentationFormat>Widescreen</PresentationFormat>
  <Paragraphs>104</Paragraphs>
  <Slides>92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Consolas</vt:lpstr>
      <vt:lpstr>inherit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594</cp:revision>
  <dcterms:created xsi:type="dcterms:W3CDTF">2019-07-29T07:29:36Z</dcterms:created>
  <dcterms:modified xsi:type="dcterms:W3CDTF">2021-02-07T06:02:21Z</dcterms:modified>
</cp:coreProperties>
</file>